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0"/>
  </p:notesMasterIdLst>
  <p:handoutMasterIdLst>
    <p:handoutMasterId r:id="rId31"/>
  </p:handoutMasterIdLst>
  <p:sldIdLst>
    <p:sldId id="301" r:id="rId2"/>
    <p:sldId id="339" r:id="rId3"/>
    <p:sldId id="341" r:id="rId4"/>
    <p:sldId id="359" r:id="rId5"/>
    <p:sldId id="342" r:id="rId6"/>
    <p:sldId id="343" r:id="rId7"/>
    <p:sldId id="344" r:id="rId8"/>
    <p:sldId id="353" r:id="rId9"/>
    <p:sldId id="354" r:id="rId10"/>
    <p:sldId id="355" r:id="rId11"/>
    <p:sldId id="367" r:id="rId12"/>
    <p:sldId id="347" r:id="rId13"/>
    <p:sldId id="356" r:id="rId14"/>
    <p:sldId id="357" r:id="rId15"/>
    <p:sldId id="358" r:id="rId16"/>
    <p:sldId id="346" r:id="rId17"/>
    <p:sldId id="348" r:id="rId18"/>
    <p:sldId id="350" r:id="rId19"/>
    <p:sldId id="368" r:id="rId20"/>
    <p:sldId id="365" r:id="rId21"/>
    <p:sldId id="360" r:id="rId22"/>
    <p:sldId id="361" r:id="rId23"/>
    <p:sldId id="362" r:id="rId24"/>
    <p:sldId id="363" r:id="rId25"/>
    <p:sldId id="364" r:id="rId26"/>
    <p:sldId id="304" r:id="rId27"/>
    <p:sldId id="308" r:id="rId28"/>
    <p:sldId id="366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EC8"/>
    <a:srgbClr val="E75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41" autoAdjust="0"/>
  </p:normalViewPr>
  <p:slideViewPr>
    <p:cSldViewPr>
      <p:cViewPr varScale="1">
        <p:scale>
          <a:sx n="97" d="100"/>
          <a:sy n="97" d="100"/>
        </p:scale>
        <p:origin x="20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DMS110\CommLegi\COMMLEGI\Heather\Columns,%20Speeches%20&amp;%20PowerPoints\percentage%20cha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Conservation by </a:t>
            </a:r>
            <a:r>
              <a:rPr lang="en-US" dirty="0" smtClean="0"/>
              <a:t>Month</a:t>
            </a:r>
          </a:p>
          <a:p>
            <a:pPr>
              <a:defRPr/>
            </a:pPr>
            <a:r>
              <a:rPr lang="en-US" dirty="0" smtClean="0"/>
              <a:t>2013 vs. 2015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June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dirty="0" smtClean="0"/>
                      <a:t>21.3%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C8-4710-BCCA-A4C0C85DA4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21.3</c:v>
              </c:pt>
            </c:numLit>
          </c:val>
          <c:extLst>
            <c:ext xmlns:c16="http://schemas.microsoft.com/office/drawing/2014/chart" uri="{C3380CC4-5D6E-409C-BE32-E72D297353CC}">
              <c16:uniqueId val="{00000001-EFC8-4710-BCCA-A4C0C85DA404}"/>
            </c:ext>
          </c:extLst>
        </c:ser>
        <c:ser>
          <c:idx val="1"/>
          <c:order val="1"/>
          <c:tx>
            <c:v>July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smtClean="0"/>
                      <a:t>40.6%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C8-4710-BCCA-A4C0C85DA4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40.6</c:v>
              </c:pt>
            </c:numLit>
          </c:val>
          <c:extLst>
            <c:ext xmlns:c16="http://schemas.microsoft.com/office/drawing/2014/chart" uri="{C3380CC4-5D6E-409C-BE32-E72D297353CC}">
              <c16:uniqueId val="{00000003-EFC8-4710-BCCA-A4C0C85DA404}"/>
            </c:ext>
          </c:extLst>
        </c:ser>
        <c:ser>
          <c:idx val="2"/>
          <c:order val="2"/>
          <c:tx>
            <c:v>August</c:v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5034013605442185E-3"/>
                  <c:y val="-7.9365079365079361E-3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/>
                      <a:t>26.5%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C8-4710-BCCA-A4C0C85DA4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26.5</c:v>
              </c:pt>
            </c:numLit>
          </c:val>
          <c:extLst>
            <c:ext xmlns:c16="http://schemas.microsoft.com/office/drawing/2014/chart" uri="{C3380CC4-5D6E-409C-BE32-E72D297353CC}">
              <c16:uniqueId val="{00000005-EFC8-4710-BCCA-A4C0C85DA404}"/>
            </c:ext>
          </c:extLst>
        </c:ser>
        <c:ser>
          <c:idx val="3"/>
          <c:order val="3"/>
          <c:tx>
            <c:v>September</c:v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smtClean="0"/>
                      <a:t>16.4%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C8-4710-BCCA-A4C0C85DA4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16.399999999999999</c:v>
              </c:pt>
            </c:numLit>
          </c:val>
          <c:extLst>
            <c:ext xmlns:c16="http://schemas.microsoft.com/office/drawing/2014/chart" uri="{C3380CC4-5D6E-409C-BE32-E72D297353CC}">
              <c16:uniqueId val="{00000007-EFC8-4710-BCCA-A4C0C85DA404}"/>
            </c:ext>
          </c:extLst>
        </c:ser>
        <c:ser>
          <c:idx val="4"/>
          <c:order val="4"/>
          <c:tx>
            <c:v>October</c:v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8518518518518469E-2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/>
                      <a:t>27.7%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C8-4710-BCCA-A4C0C85DA4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27.7</c:v>
              </c:pt>
            </c:numLit>
          </c:val>
          <c:extLst>
            <c:ext xmlns:c16="http://schemas.microsoft.com/office/drawing/2014/chart" uri="{C3380CC4-5D6E-409C-BE32-E72D297353CC}">
              <c16:uniqueId val="{00000009-EFC8-4710-BCCA-A4C0C85DA4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64201144"/>
        <c:axId val="164204280"/>
      </c:barChart>
      <c:catAx>
        <c:axId val="164201144"/>
        <c:scaling>
          <c:orientation val="minMax"/>
        </c:scaling>
        <c:delete val="0"/>
        <c:axPos val="b"/>
        <c:majorTickMark val="none"/>
        <c:minorTickMark val="none"/>
        <c:tickLblPos val="none"/>
        <c:crossAx val="164204280"/>
        <c:crosses val="autoZero"/>
        <c:auto val="1"/>
        <c:lblAlgn val="ctr"/>
        <c:lblOffset val="100"/>
        <c:noMultiLvlLbl val="0"/>
      </c:catAx>
      <c:valAx>
        <c:axId val="1642042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Percent reduction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2592592592592587E-3"/>
              <c:y val="0.3546625109361329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crossAx val="164201144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7.7626275882181392E-2"/>
          <c:y val="0.93310301837270337"/>
          <c:w val="0.92237372411781859"/>
          <c:h val="5.0230314960629921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3175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Tiers 1-2B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3440451</c:v>
                </c:pt>
                <c:pt idx="1">
                  <c:v>3154945</c:v>
                </c:pt>
                <c:pt idx="2">
                  <c:v>3196008</c:v>
                </c:pt>
                <c:pt idx="3">
                  <c:v>2874563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8-45C1-8D30-295F92E33C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Tiers 1-2A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3075249</c:v>
                </c:pt>
                <c:pt idx="1">
                  <c:v>2860472</c:v>
                </c:pt>
                <c:pt idx="2">
                  <c:v>2842393</c:v>
                </c:pt>
                <c:pt idx="3">
                  <c:v>2586032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8-45C1-8D30-295F92E33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710128"/>
        <c:axId val="22671091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36% Reduction Goal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dPt>
            <c:idx val="0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02-9958-45C1-8D30-295F92E33CA8}"/>
              </c:ext>
            </c:extLst>
          </c:dPt>
          <c:dPt>
            <c:idx val="1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03-9958-45C1-8D30-295F92E33CA8}"/>
              </c:ext>
            </c:extLst>
          </c:dPt>
          <c:dPt>
            <c:idx val="2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04-9958-45C1-8D30-295F92E33CA8}"/>
              </c:ext>
            </c:extLst>
          </c:dPt>
          <c:dPt>
            <c:idx val="3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05-9958-45C1-8D30-295F92E33CA8}"/>
              </c:ext>
            </c:extLst>
          </c:dPt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3173417</c:v>
                </c:pt>
                <c:pt idx="1">
                  <c:v>3179037</c:v>
                </c:pt>
                <c:pt idx="2">
                  <c:v>2864308</c:v>
                </c:pt>
                <c:pt idx="3" formatCode="#,##0">
                  <c:v>2518637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958-45C1-8D30-295F92E33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710128"/>
        <c:axId val="226710912"/>
      </c:lineChart>
      <c:catAx>
        <c:axId val="22671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6710912"/>
        <c:crosses val="autoZero"/>
        <c:auto val="1"/>
        <c:lblAlgn val="ctr"/>
        <c:lblOffset val="100"/>
        <c:noMultiLvlLbl val="0"/>
      </c:catAx>
      <c:valAx>
        <c:axId val="226710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err="1" smtClean="0"/>
                  <a:t>Ccf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9.0909090909090905E-3"/>
              <c:y val="0.3642035130224106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26710128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lt1"/>
    </a:solidFill>
    <a:ln w="3175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0.08163</cdr:x>
      <cdr:y>0.30159</cdr:y>
    </cdr:from>
    <cdr:to>
      <cdr:x>0.97778</cdr:x>
      <cdr:y>0.30294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09600" y="1447800"/>
          <a:ext cx="6692090" cy="648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0.59184</cdr:x>
      <cdr:y>0.2381</cdr:y>
    </cdr:from>
    <cdr:to>
      <cdr:x>0.99297</cdr:x>
      <cdr:y>0.32143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19600" y="1143000"/>
          <a:ext cx="2995503" cy="4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Conservation Mandate 36%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0.08163</cdr:x>
      <cdr:y>0.46032</cdr:y>
    </cdr:from>
    <cdr:to>
      <cdr:x>0.98073</cdr:x>
      <cdr:y>0.46032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609600" y="2209800"/>
          <a:ext cx="6714099" cy="1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0.61224</cdr:x>
      <cdr:y>0.39683</cdr:y>
    </cdr:from>
    <cdr:to>
      <cdr:x>0.79592</cdr:x>
      <cdr:y>0.49683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4572000" y="1905000"/>
          <a:ext cx="1371592" cy="48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Five-month </a:t>
          </a:r>
        </a:p>
        <a:p xmlns:a="http://schemas.openxmlformats.org/drawingml/2006/main">
          <a:r>
            <a:rPr lang="en-US" sz="1600" b="1" dirty="0" smtClean="0"/>
            <a:t>average 27%</a:t>
          </a:r>
          <a:endParaRPr lang="en-US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98F5F82-2F3A-4292-9AEE-EE9480E38A89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9EC1EFAB-60AA-420B-9AFF-78AA215FC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7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8B35A414-8F8C-4839-B39C-7B1741B79D29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179EE68E-622C-4F13-B6C0-B060E62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10" indent="-29115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632" indent="-232926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485" indent="-232926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338" indent="-232926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190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043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3897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9750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0CEB582-FCE4-414A-8643-A32176099AAA}" type="slidenum">
              <a:rPr lang="en-US" altLang="en-US" smtClean="0">
                <a:latin typeface="Lucida Sans Unicode" pitchFamily="34" charset="0"/>
              </a:rPr>
              <a:pPr/>
              <a:t>1</a:t>
            </a:fld>
            <a:endParaRPr lang="en-US" altLang="en-US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90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10" indent="-29115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632" indent="-232926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485" indent="-232926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338" indent="-232926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190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043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3897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9750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0CEB582-FCE4-414A-8643-A32176099AAA}" type="slidenum">
              <a:rPr lang="en-US" altLang="en-US" smtClean="0">
                <a:latin typeface="Lucida Sans Unicode" pitchFamily="34" charset="0"/>
              </a:rPr>
              <a:pPr/>
              <a:t>27</a:t>
            </a:fld>
            <a:endParaRPr lang="en-US" altLang="en-US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7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10" indent="-29115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632" indent="-232926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485" indent="-232926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338" indent="-232926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190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043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3897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9750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0CEB582-FCE4-414A-8643-A32176099AAA}" type="slidenum">
              <a:rPr lang="en-US" altLang="en-US" smtClean="0">
                <a:latin typeface="Lucida Sans Unicode" pitchFamily="34" charset="0"/>
              </a:rPr>
              <a:pPr/>
              <a:t>2</a:t>
            </a:fld>
            <a:endParaRPr lang="en-US" altLang="en-US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0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6EC9-1C44-4F18-B259-29783237EF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10" indent="-29115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632" indent="-232926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485" indent="-232926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338" indent="-232926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190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043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3897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9750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0CEB582-FCE4-414A-8643-A32176099AAA}" type="slidenum">
              <a:rPr lang="en-US" altLang="en-US" smtClean="0">
                <a:latin typeface="Lucida Sans Unicode" pitchFamily="34" charset="0"/>
              </a:rPr>
              <a:pPr/>
              <a:t>21</a:t>
            </a:fld>
            <a:endParaRPr lang="en-US" altLang="en-US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3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400" dirty="0"/>
              <a:t>Most of our customers have reduced water use significantly; </a:t>
            </a:r>
          </a:p>
          <a:p>
            <a:pPr eaLnBrk="1" hangingPunct="1"/>
            <a:r>
              <a:rPr lang="en-US" altLang="en-US" sz="1400" dirty="0"/>
              <a:t>I’m pleased to report our Oct. reduction, our second best month since the official reporting period began </a:t>
            </a:r>
          </a:p>
          <a:p>
            <a:pPr eaLnBrk="1" hangingPunct="1"/>
            <a:r>
              <a:rPr lang="en-US" altLang="en-US" sz="1400" dirty="0"/>
              <a:t>This brings our five-month average to 27%;  a data point the state is judging us by (36%)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10" indent="-29115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632" indent="-232926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485" indent="-232926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338" indent="-232926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190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043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3897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9750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0CEB582-FCE4-414A-8643-A32176099AAA}" type="slidenum">
              <a:rPr lang="en-US" altLang="en-US" smtClean="0">
                <a:latin typeface="Lucida Sans Unicode" pitchFamily="34" charset="0"/>
              </a:rPr>
              <a:pPr/>
              <a:t>22</a:t>
            </a:fld>
            <a:endParaRPr lang="en-US" altLang="en-US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30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Another metric from the state ranking agencies by volume of water saved. </a:t>
            </a:r>
          </a:p>
          <a:p>
            <a:r>
              <a:rPr lang="en-US" sz="1400" dirty="0"/>
              <a:t>CVWD ranks 7</a:t>
            </a:r>
            <a:r>
              <a:rPr lang="en-US" sz="1400" baseline="30000" dirty="0"/>
              <a:t>th</a:t>
            </a:r>
            <a:r>
              <a:rPr lang="en-US" sz="1400" dirty="0"/>
              <a:t> of 412 water suppliers in the state in terms of gallons of water saved</a:t>
            </a:r>
          </a:p>
          <a:p>
            <a:r>
              <a:rPr lang="en-US" sz="1400" dirty="0"/>
              <a:t>This chart shows June through September.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E68E-622C-4F13-B6C0-B060E627CAE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40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Last meeting, question was asked “If all customers limited their water use to below their drought budget, would we meet our 36% conservation mandate?”</a:t>
            </a:r>
          </a:p>
          <a:p>
            <a:r>
              <a:rPr lang="en-US" sz="1400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E68E-622C-4F13-B6C0-B060E627CA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1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67" lvl="1">
              <a:buClr>
                <a:srgbClr val="073763"/>
              </a:buClr>
              <a:buSzPct val="100000"/>
            </a:pPr>
            <a:endParaRPr lang="en-US" sz="1400" dirty="0">
              <a:solidFill>
                <a:srgbClr val="0529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E68E-622C-4F13-B6C0-B060E627CA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1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10" indent="-29115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632" indent="-232926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485" indent="-232926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338" indent="-232926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190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043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3897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9750" indent="-232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0CEB582-FCE4-414A-8643-A32176099AAA}" type="slidenum">
              <a:rPr lang="en-US" altLang="en-US" smtClean="0">
                <a:latin typeface="Lucida Sans Unicode" pitchFamily="34" charset="0"/>
              </a:rPr>
              <a:pPr/>
              <a:t>26</a:t>
            </a:fld>
            <a:endParaRPr lang="en-US" altLang="en-US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9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E485-BC71-45C4-A1DC-03A647FF4E9D}" type="datetime1">
              <a:rPr lang="en-US" smtClean="0"/>
              <a:t>11/23/2015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1AD2-7606-476F-994A-2CA8FFB4E438}" type="datetime1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B28-E7B1-4AD7-A12B-21185FD361C8}" type="datetime1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62D5-4F20-4A1D-8234-32B624CCFA93}" type="datetime1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7375-96B1-4F13-97E1-013F19CCEEC0}" type="datetime1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2F06-45D1-4DF9-8693-84E310ACBC2B}" type="datetime1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B745-4E4A-448F-8872-5E982AEA1DD4}" type="datetime1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93B9-F1CE-45B3-A8C1-C215E435426C}" type="datetime1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0295-6A22-472D-A8DB-BED9C0DB7A64}" type="datetime1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E847-1F6F-47BD-9666-AFAB0F36C14A}" type="datetime1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B776-919D-482A-A3A5-4F0C1306BEA1}" type="datetime1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E1B57E-7CA9-4E1A-8242-4DB9B1F728F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05745C-7211-44D0-9A53-CF844C1FB905}" type="datetime1">
              <a:rPr lang="en-US" smtClean="0"/>
              <a:t>11/23/2015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E1B57E-7CA9-4E1A-8242-4DB9B1F728F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kruark@cvwd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1" y="1143000"/>
            <a:ext cx="81533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Proposed </a:t>
            </a:r>
            <a:r>
              <a:rPr lang="en-US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Changes 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</a:t>
            </a:r>
          </a:p>
          <a:p>
            <a:pPr algn="ctr">
              <a:defRPr/>
            </a:pPr>
            <a:r>
              <a:rPr lang="en-US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CVWD’s Landscape 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Ordinance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7300" y="3048000"/>
            <a:ext cx="66294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chemeClr val="accent3"/>
              </a:buClr>
            </a:pPr>
            <a:r>
              <a:rPr lang="en-US" sz="2800" b="1" dirty="0" smtClean="0">
                <a:latin typeface="+mj-lt"/>
              </a:rPr>
              <a:t>CVAG Technical Planning Subcommittee</a:t>
            </a:r>
          </a:p>
          <a:p>
            <a:pPr algn="ctr">
              <a:spcAft>
                <a:spcPts val="600"/>
              </a:spcAft>
              <a:buClr>
                <a:schemeClr val="accent3"/>
              </a:buClr>
            </a:pPr>
            <a:r>
              <a:rPr lang="en-US" sz="2800" b="1" dirty="0" smtClean="0">
                <a:latin typeface="+mj-lt"/>
              </a:rPr>
              <a:t>November 23, 2015</a:t>
            </a:r>
            <a:endParaRPr lang="en-US" sz="28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38200"/>
            <a:ext cx="1219200" cy="98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2" y="0"/>
            <a:ext cx="8875057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9" y="2286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2" y="0"/>
            <a:ext cx="8875057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8580" y="283167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 to the Ordinance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Narrow areas:</a:t>
            </a:r>
          </a:p>
          <a:p>
            <a:pPr lvl="1"/>
            <a:r>
              <a:rPr lang="en-US" dirty="0" smtClean="0"/>
              <a:t>Previous</a:t>
            </a:r>
            <a:r>
              <a:rPr lang="en-US" dirty="0"/>
              <a:t>, </a:t>
            </a:r>
            <a:r>
              <a:rPr lang="en-US" dirty="0" smtClean="0"/>
              <a:t>areas </a:t>
            </a:r>
            <a:r>
              <a:rPr lang="en-US" dirty="0"/>
              <a:t>less than ten feet in width </a:t>
            </a:r>
            <a:r>
              <a:rPr lang="en-US" dirty="0" smtClean="0"/>
              <a:t>must be irrigated with </a:t>
            </a:r>
            <a:r>
              <a:rPr lang="en-US" dirty="0"/>
              <a:t>subsurface irrigation or other means that produces no runoff or overspray. 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Now, long</a:t>
            </a:r>
            <a:r>
              <a:rPr lang="en-US" dirty="0"/>
              <a:t>, narrow or irregularly shaped turf areas shall not be designed </a:t>
            </a:r>
            <a:r>
              <a:rPr lang="en-US" dirty="0" smtClean="0"/>
              <a:t>and areas </a:t>
            </a:r>
            <a:r>
              <a:rPr lang="en-US" dirty="0"/>
              <a:t>less than ten-feet in width </a:t>
            </a:r>
            <a:r>
              <a:rPr lang="en-US" dirty="0" smtClean="0"/>
              <a:t>will be allowed </a:t>
            </a:r>
            <a:r>
              <a:rPr lang="en-US" dirty="0"/>
              <a:t>if irrigation design reflects the use of subsurface irrigation or a surface flow/wick irrigation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0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 to the Ordinance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Mulch:</a:t>
            </a:r>
          </a:p>
          <a:p>
            <a:pPr lvl="1"/>
            <a:r>
              <a:rPr lang="en-US" sz="2800" dirty="0" smtClean="0"/>
              <a:t>Previously, the ordinance required at least 2 inches of soil covering mulch.</a:t>
            </a:r>
          </a:p>
          <a:p>
            <a:pPr marL="393192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Now, the ordinance will require at least 3 inches of mulch.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http://s3-media4.fl.yelpcdn.com/bphoto/BbYZ3J3GKJDMVQtV9YIYRQ/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76800"/>
            <a:ext cx="325989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 to the Ordinance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Landscape Meters:</a:t>
            </a:r>
          </a:p>
          <a:p>
            <a:pPr lvl="1"/>
            <a:r>
              <a:rPr lang="en-US" sz="2800" dirty="0" smtClean="0"/>
              <a:t>Previously, required except for single family homes.</a:t>
            </a:r>
          </a:p>
          <a:p>
            <a:pPr marL="393192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Now, required for single family homes except homes with a landscape area less than 5,000 square feet. </a:t>
            </a:r>
          </a:p>
          <a:p>
            <a:pPr lvl="2"/>
            <a:r>
              <a:rPr lang="en-US" sz="2400" dirty="0" smtClean="0"/>
              <a:t>Can be serviced by the district or sub-metered.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 to the Ordinance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Flow sensors:</a:t>
            </a:r>
          </a:p>
          <a:p>
            <a:pPr lvl="1"/>
            <a:r>
              <a:rPr lang="en-US" sz="3200" dirty="0" smtClean="0"/>
              <a:t>Previously, flow sensors were required for all projects except single and multifamily.</a:t>
            </a:r>
          </a:p>
          <a:p>
            <a:pPr marL="393192" lvl="1" indent="0">
              <a:buNone/>
            </a:pPr>
            <a:endParaRPr lang="en-US" sz="3200" dirty="0" smtClean="0"/>
          </a:p>
          <a:p>
            <a:pPr lvl="1"/>
            <a:r>
              <a:rPr lang="en-US" sz="3200" dirty="0" smtClean="0"/>
              <a:t>Now, they are required for all projects where a dedicated landscape meter is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6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Additions to the Ordinance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Easements: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permanent structures or trees within CVWD and/or USBR </a:t>
            </a:r>
            <a:r>
              <a:rPr lang="en-US" dirty="0" smtClean="0"/>
              <a:t>(US Bureau of Reclamation) easements</a:t>
            </a:r>
            <a:r>
              <a:rPr lang="en-US" dirty="0"/>
              <a:t>. </a:t>
            </a:r>
            <a:r>
              <a:rPr lang="en-US" dirty="0" smtClean="0"/>
              <a:t>No </a:t>
            </a:r>
            <a:r>
              <a:rPr lang="en-US" dirty="0"/>
              <a:t>trees shall be installed within 15' of a CVWD and/or USBR pipeline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Surface </a:t>
            </a:r>
            <a:r>
              <a:rPr lang="en-US" dirty="0"/>
              <a:t>improvements may be installed within CVWD and/or USBR easements only upon the prior consent of </a:t>
            </a:r>
            <a:r>
              <a:rPr lang="en-US" dirty="0" smtClean="0"/>
              <a:t>CVWD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Additions to the Ordinance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Overhead </a:t>
            </a:r>
            <a:r>
              <a:rPr lang="en-US" dirty="0"/>
              <a:t>irrigation </a:t>
            </a:r>
            <a:r>
              <a:rPr lang="en-US" dirty="0" smtClean="0"/>
              <a:t> will not </a:t>
            </a:r>
            <a:r>
              <a:rPr lang="en-US" dirty="0"/>
              <a:t>be permitted within 24-inches of any non-permeable </a:t>
            </a:r>
            <a:r>
              <a:rPr lang="en-US" dirty="0" smtClean="0"/>
              <a:t>surface. 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are no restrictions on the irrigation system type if the landscape area </a:t>
            </a:r>
            <a:r>
              <a:rPr lang="en-US" dirty="0" smtClean="0"/>
              <a:t>adjacent is </a:t>
            </a:r>
            <a:r>
              <a:rPr lang="en-US" dirty="0"/>
              <a:t>permeable </a:t>
            </a:r>
            <a:r>
              <a:rPr lang="en-US" dirty="0" smtClean="0"/>
              <a:t>and </a:t>
            </a:r>
            <a:r>
              <a:rPr lang="en-US" dirty="0"/>
              <a:t>no overspray and runoff occurs.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Additions to the Ordinance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Medians:</a:t>
            </a:r>
          </a:p>
          <a:p>
            <a:pPr lvl="1"/>
            <a:r>
              <a:rPr lang="en-US" sz="3200" dirty="0" smtClean="0"/>
              <a:t>High water use plants are prohibited in street medians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https://sanfranciscosidewalks.files.wordpress.com/2010/05/dscn06712010-04-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5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Timeline for Ordinance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State deadline: February 1, 2016</a:t>
            </a:r>
          </a:p>
          <a:p>
            <a:pPr lvl="1"/>
            <a:r>
              <a:rPr lang="en-US" sz="3000" dirty="0" smtClean="0"/>
              <a:t>If ordinance not adopted by then, state ordinance temporarily in effect</a:t>
            </a:r>
          </a:p>
          <a:p>
            <a:pPr lvl="1"/>
            <a:r>
              <a:rPr lang="en-US" sz="3000" dirty="0" smtClean="0"/>
              <a:t>First and second reading for ordinance</a:t>
            </a:r>
          </a:p>
          <a:p>
            <a:r>
              <a:rPr lang="en-US" sz="3200" dirty="0" smtClean="0"/>
              <a:t>CVWD ordinance will go into effect Dec. 1 if approved by CVWD Board this week</a:t>
            </a:r>
          </a:p>
          <a:p>
            <a:r>
              <a:rPr lang="en-US" sz="3200" dirty="0" smtClean="0"/>
              <a:t>CVAG will provide sample staff report, resolution, support as needed</a:t>
            </a:r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11142"/>
            <a:ext cx="82295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Landscape </a:t>
            </a:r>
            <a:r>
              <a:rPr lang="en-US" sz="4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Ordinance</a:t>
            </a:r>
            <a:endParaRPr lang="en-US" sz="4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9073" y="1600200"/>
            <a:ext cx="821772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</a:rPr>
              <a:t>Originally passed in 2009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</a:rPr>
              <a:t>Intended to ensure future water use is efficient 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</a:rPr>
              <a:t>More stringent than the State of California’s requirements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</a:rPr>
              <a:t>Cities were required to adopt an ordinance</a:t>
            </a:r>
            <a:endParaRPr lang="en-US" sz="2800" dirty="0">
              <a:latin typeface="+mj-lt"/>
            </a:endParaRPr>
          </a:p>
          <a:p>
            <a:pPr marL="800100" lvl="1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</a:rPr>
              <a:t>Some adopted CVWD’s</a:t>
            </a:r>
          </a:p>
          <a:p>
            <a:pPr marL="800100" lvl="1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</a:rPr>
              <a:t>Others defaulted to the State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74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Response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 from this week’s Board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762000"/>
            <a:ext cx="8229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Past Response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9074" y="1524000"/>
            <a:ext cx="5550726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</a:rPr>
              <a:t>Adopted Stage 3 Water Shortage Contingency Ordinance </a:t>
            </a:r>
            <a:r>
              <a:rPr lang="en-US" sz="2400" dirty="0" smtClean="0">
                <a:latin typeface="+mj-lt"/>
              </a:rPr>
              <a:t>on May </a:t>
            </a:r>
            <a:r>
              <a:rPr lang="en-US" sz="2400" dirty="0">
                <a:latin typeface="+mj-lt"/>
              </a:rPr>
              <a:t>12, 2015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</a:rPr>
              <a:t>Adopted state’s </a:t>
            </a:r>
            <a:r>
              <a:rPr lang="en-US" sz="2400" dirty="0" smtClean="0">
                <a:latin typeface="+mj-lt"/>
              </a:rPr>
              <a:t>water-use restrictions </a:t>
            </a:r>
            <a:r>
              <a:rPr lang="en-US" sz="2400" dirty="0">
                <a:latin typeface="+mj-lt"/>
              </a:rPr>
              <a:t>and local </a:t>
            </a:r>
            <a:r>
              <a:rPr lang="en-US" sz="2400" dirty="0" smtClean="0">
                <a:latin typeface="+mj-lt"/>
              </a:rPr>
              <a:t>restrictions and recommendations</a:t>
            </a:r>
            <a:endParaRPr lang="en-US" sz="2400" dirty="0">
              <a:latin typeface="+mj-lt"/>
            </a:endParaRP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</a:rPr>
              <a:t>Adopted Drought </a:t>
            </a:r>
            <a:r>
              <a:rPr lang="en-US" sz="2400" dirty="0" smtClean="0">
                <a:latin typeface="+mj-lt"/>
              </a:rPr>
              <a:t>Penalties </a:t>
            </a: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r>
              <a:rPr lang="en-US" sz="2400" dirty="0" smtClean="0">
                <a:latin typeface="+mj-lt"/>
              </a:rPr>
              <a:t>effective July 1, 2015</a:t>
            </a:r>
            <a:endParaRPr lang="en-US" sz="2400" dirty="0">
              <a:latin typeface="+mj-lt"/>
            </a:endParaRP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j-lt"/>
              </a:rPr>
              <a:t>Increased </a:t>
            </a:r>
            <a:r>
              <a:rPr lang="en-US" sz="2400" dirty="0">
                <a:latin typeface="+mj-lt"/>
              </a:rPr>
              <a:t>funding for 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conservation programs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j-lt"/>
              </a:rPr>
              <a:t>Increased Water Management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staff level</a:t>
            </a:r>
            <a:endParaRPr lang="en-US" sz="2400" dirty="0">
              <a:latin typeface="+mj-lt"/>
            </a:endParaRP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j-lt"/>
              </a:rPr>
              <a:t>Enhanced public </a:t>
            </a:r>
            <a:r>
              <a:rPr lang="en-US" sz="2400" dirty="0">
                <a:latin typeface="+mj-lt"/>
              </a:rPr>
              <a:t>outreach 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and education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0" r="14756"/>
          <a:stretch/>
        </p:blipFill>
        <p:spPr>
          <a:xfrm>
            <a:off x="6556169" y="1161127"/>
            <a:ext cx="2363190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63" y="3886200"/>
            <a:ext cx="3828836" cy="27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11142"/>
            <a:ext cx="8229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Conservation Results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968709"/>
              </p:ext>
            </p:extLst>
          </p:nvPr>
        </p:nvGraphicFramePr>
        <p:xfrm>
          <a:off x="762000" y="1600200"/>
          <a:ext cx="7467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6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Conservation success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75230"/>
              </p:ext>
            </p:extLst>
          </p:nvPr>
        </p:nvGraphicFramePr>
        <p:xfrm>
          <a:off x="1447800" y="1828800"/>
          <a:ext cx="6324600" cy="434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5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31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Top Water Savers in the State by gallons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88"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Gallons saved </a:t>
                      </a:r>
                    </a:p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June – Sept.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B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1. LA Department of Water and Power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13,192,746,725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2. East Bay MUD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7,842,500,000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3. San Jose Water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Company</a:t>
                      </a:r>
                      <a:endParaRPr lang="en-US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7,081,900,000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4. City of Fresno</a:t>
                      </a:r>
                      <a:endParaRPr lang="en-US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6,174,789,448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5. City of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San Diego</a:t>
                      </a:r>
                      <a:endParaRPr lang="en-US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5,990,876,241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6. City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of Sacramento</a:t>
                      </a:r>
                      <a:endParaRPr lang="en-US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5,676,000,000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7. Coachella Valley Water District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4,285,793,479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4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Future Savings Potential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5532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If </a:t>
            </a:r>
            <a:r>
              <a:rPr lang="en-US" dirty="0"/>
              <a:t>a</a:t>
            </a:r>
            <a:r>
              <a:rPr lang="en-US" dirty="0" smtClean="0"/>
              <a:t>ll penalty consumption was eliminated, </a:t>
            </a:r>
            <a:r>
              <a:rPr lang="en-US" u="sng" dirty="0" smtClean="0"/>
              <a:t>we would </a:t>
            </a:r>
            <a:br>
              <a:rPr lang="en-US" u="sng" dirty="0" smtClean="0"/>
            </a:br>
            <a:r>
              <a:rPr lang="en-US" dirty="0" smtClean="0"/>
              <a:t>meet the 36% conservation mandate.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67705029"/>
              </p:ext>
            </p:extLst>
          </p:nvPr>
        </p:nvGraphicFramePr>
        <p:xfrm>
          <a:off x="381000" y="2286000"/>
          <a:ext cx="8382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6400800"/>
            <a:ext cx="1783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 </a:t>
            </a:r>
            <a:r>
              <a:rPr lang="en-US" sz="1600" dirty="0" err="1" smtClean="0"/>
              <a:t>Ccf</a:t>
            </a:r>
            <a:r>
              <a:rPr lang="en-US" sz="1600" dirty="0" smtClean="0"/>
              <a:t> = 748 gallons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720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1196" y="811143"/>
            <a:ext cx="464165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cap="all" dirty="0" smtClean="0">
                <a:ln w="90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Proposed Next steps</a:t>
            </a:r>
            <a:endParaRPr lang="en-US" sz="3600" b="1" cap="all" dirty="0">
              <a:ln w="9000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25</a:t>
            </a:fld>
            <a:endParaRPr lang="en-US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304800" y="1600200"/>
            <a:ext cx="8610600" cy="5166534"/>
          </a:xfrm>
          <a:prstGeom prst="rect">
            <a:avLst/>
          </a:prstGeom>
        </p:spPr>
        <p:txBody>
          <a:bodyPr vert="horz" lIns="18288" rIns="18288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j-lt"/>
              </a:rPr>
              <a:t>Increase funding for conservation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programs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j-lt"/>
              </a:rPr>
              <a:t>Increase public outreach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j-lt"/>
              </a:rPr>
              <a:t>Adopt </a:t>
            </a:r>
            <a:r>
              <a:rPr lang="en-US" sz="2400" dirty="0">
                <a:latin typeface="+mj-lt"/>
              </a:rPr>
              <a:t>new </a:t>
            </a:r>
            <a:r>
              <a:rPr lang="en-US" sz="2400" dirty="0" smtClean="0">
                <a:latin typeface="+mj-lt"/>
              </a:rPr>
              <a:t>restrictions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j-lt"/>
              </a:rPr>
              <a:t>Increase </a:t>
            </a:r>
            <a:r>
              <a:rPr lang="en-US" sz="2400" dirty="0">
                <a:latin typeface="+mj-lt"/>
              </a:rPr>
              <a:t>Drought Penalties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4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6"/>
          <a:stretch/>
        </p:blipFill>
        <p:spPr>
          <a:xfrm>
            <a:off x="5638800" y="1479030"/>
            <a:ext cx="3124200" cy="1873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8838" r="397"/>
          <a:stretch/>
        </p:blipFill>
        <p:spPr>
          <a:xfrm>
            <a:off x="4114799" y="3429000"/>
            <a:ext cx="4878779" cy="30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11142"/>
            <a:ext cx="8229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Drought Penalties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26</a:t>
            </a:fld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07768" y="5334000"/>
            <a:ext cx="8382000" cy="1143000"/>
          </a:xfrm>
          <a:prstGeom prst="rect">
            <a:avLst/>
          </a:prstGeom>
          <a:solidFill>
            <a:srgbClr val="FAFEC8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73763"/>
              </a:buClr>
            </a:pPr>
            <a:r>
              <a:rPr lang="en-US" dirty="0" smtClean="0">
                <a:solidFill>
                  <a:srgbClr val="05294A"/>
                </a:solidFill>
              </a:rPr>
              <a:t>Did </a:t>
            </a:r>
            <a:r>
              <a:rPr lang="en-US" dirty="0">
                <a:solidFill>
                  <a:srgbClr val="05294A"/>
                </a:solidFill>
              </a:rPr>
              <a:t>not change </a:t>
            </a:r>
            <a:r>
              <a:rPr lang="en-US" dirty="0" smtClean="0">
                <a:solidFill>
                  <a:srgbClr val="05294A"/>
                </a:solidFill>
              </a:rPr>
              <a:t>budgets </a:t>
            </a:r>
            <a:r>
              <a:rPr lang="en-US" dirty="0">
                <a:solidFill>
                  <a:srgbClr val="05294A"/>
                </a:solidFill>
              </a:rPr>
              <a:t>and </a:t>
            </a:r>
            <a:r>
              <a:rPr lang="en-US" dirty="0" smtClean="0">
                <a:solidFill>
                  <a:srgbClr val="05294A"/>
                </a:solidFill>
              </a:rPr>
              <a:t>rates </a:t>
            </a:r>
            <a:r>
              <a:rPr lang="en-US" dirty="0">
                <a:solidFill>
                  <a:srgbClr val="05294A"/>
                </a:solidFill>
              </a:rPr>
              <a:t>within Tiers</a:t>
            </a:r>
          </a:p>
          <a:p>
            <a:pPr>
              <a:buClr>
                <a:srgbClr val="073763"/>
              </a:buClr>
            </a:pPr>
            <a:r>
              <a:rPr lang="en-US" dirty="0" smtClean="0">
                <a:solidFill>
                  <a:srgbClr val="05294A"/>
                </a:solidFill>
              </a:rPr>
              <a:t>Encourages reducing outdoor water use by 36%</a:t>
            </a:r>
          </a:p>
          <a:p>
            <a:pPr algn="ctr">
              <a:buClr>
                <a:srgbClr val="073763"/>
              </a:buClr>
              <a:buFont typeface="Wingdings" panose="05000000000000000000" pitchFamily="2" charset="2"/>
              <a:buChar char="Ø"/>
            </a:pPr>
            <a:endParaRPr lang="en-US" sz="3200" b="1" i="1" dirty="0">
              <a:solidFill>
                <a:srgbClr val="05294A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028377"/>
              </p:ext>
            </p:extLst>
          </p:nvPr>
        </p:nvGraphicFramePr>
        <p:xfrm>
          <a:off x="318654" y="1676400"/>
          <a:ext cx="8387372" cy="34899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96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Budget Based Tiered Rates with a Drought Penalty for not reducing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water use 36%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Drought Penalty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Ccf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Tier 1: Excellent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Ccf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$1.01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$0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Tier 2: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latin typeface="+mj-lt"/>
                        </a:rPr>
                        <a:t>                 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Penalty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With 36% less water use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$1.12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$0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Without 36%</a:t>
                      </a:r>
                      <a:r>
                        <a:rPr lang="en-US" sz="2000" b="1" baseline="0" dirty="0" smtClean="0">
                          <a:latin typeface="+mj-lt"/>
                        </a:rPr>
                        <a:t> less water use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$1.12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+</a:t>
                      </a:r>
                      <a:endParaRPr lang="en-US" sz="20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$2.51</a:t>
                      </a:r>
                      <a:endParaRPr lang="en-US" sz="20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j-lt"/>
                        </a:rPr>
                        <a:t>Tier 3: Inefficient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105 – 150% of budget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$1.68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+</a:t>
                      </a:r>
                      <a:endParaRPr lang="en-US" sz="2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$3.34</a:t>
                      </a:r>
                      <a:endParaRPr lang="en-US" sz="2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j-lt"/>
                        </a:rPr>
                        <a:t>Tier 4: Excessive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150</a:t>
                      </a:r>
                      <a:r>
                        <a:rPr lang="en-US" sz="2000" baseline="0" dirty="0" smtClean="0">
                          <a:latin typeface="+mj-lt"/>
                        </a:rPr>
                        <a:t> – 250% of budget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$2.24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+</a:t>
                      </a:r>
                      <a:endParaRPr lang="en-US" sz="20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$5.01</a:t>
                      </a:r>
                      <a:endParaRPr lang="en-US" sz="20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Tier 5: Wasteful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Over 250% of budget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$4.48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+</a:t>
                      </a:r>
                      <a:endParaRPr lang="en-US" sz="2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$10.03</a:t>
                      </a:r>
                      <a:endParaRPr lang="en-US" sz="2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457200" y="3750623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41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11142"/>
            <a:ext cx="8229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Drought Penalties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051246"/>
              </p:ext>
            </p:extLst>
          </p:nvPr>
        </p:nvGraphicFramePr>
        <p:xfrm>
          <a:off x="318654" y="1676400"/>
          <a:ext cx="8387371" cy="39319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43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196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Budget Based Tiered Rates with a Drought Penalty for not reducing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water use 36%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Drought Penalty 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Ccf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Proposed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New Drought Penalty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Tier 1: Excellent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Ccf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$1.01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Tier 2: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+mj-lt"/>
                        </a:rPr>
                        <a:t>                 </a:t>
                      </a:r>
                      <a:r>
                        <a:rPr lang="en-US" sz="1800" b="1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Penalty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With 36% less water use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$1.12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Without 36%</a:t>
                      </a:r>
                      <a:r>
                        <a:rPr lang="en-US" sz="1800" b="1" baseline="0" dirty="0" smtClean="0">
                          <a:latin typeface="+mj-lt"/>
                        </a:rPr>
                        <a:t> less water use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$1.12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+</a:t>
                      </a:r>
                      <a:endParaRPr lang="en-US" sz="18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$2.51</a:t>
                      </a:r>
                      <a:endParaRPr lang="en-US" sz="18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$2.51</a:t>
                      </a:r>
                      <a:endParaRPr lang="en-US" sz="18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Tier 3: Inefficient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105 – 150% of budget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$1.68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+</a:t>
                      </a:r>
                      <a:endParaRPr lang="en-US" sz="18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$3.34</a:t>
                      </a:r>
                      <a:endParaRPr lang="en-US" sz="18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$6.68</a:t>
                      </a:r>
                      <a:endParaRPr lang="en-US" sz="18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Tier 4: Excessive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150</a:t>
                      </a:r>
                      <a:r>
                        <a:rPr lang="en-US" sz="1800" baseline="0" dirty="0" smtClean="0">
                          <a:latin typeface="+mj-lt"/>
                        </a:rPr>
                        <a:t> – 250% of budget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$2.24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+</a:t>
                      </a:r>
                      <a:endParaRPr lang="en-US" sz="18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$5.01</a:t>
                      </a:r>
                      <a:endParaRPr lang="en-US" sz="18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$15.03</a:t>
                      </a:r>
                      <a:endParaRPr lang="en-US" sz="18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Tier 5: Wasteful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Over 250% of budget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$4.48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+</a:t>
                      </a:r>
                      <a:endParaRPr lang="en-US" sz="18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$10.03</a:t>
                      </a:r>
                      <a:endParaRPr lang="en-US" sz="18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$40.12</a:t>
                      </a:r>
                      <a:endParaRPr lang="en-US" sz="18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35973" y="43434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/>
          <p:cNvSpPr txBox="1">
            <a:spLocks/>
          </p:cNvSpPr>
          <p:nvPr/>
        </p:nvSpPr>
        <p:spPr>
          <a:xfrm>
            <a:off x="274673" y="5791200"/>
            <a:ext cx="8382000" cy="762000"/>
          </a:xfrm>
          <a:prstGeom prst="rect">
            <a:avLst/>
          </a:prstGeom>
          <a:solidFill>
            <a:srgbClr val="FAFEC8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73763"/>
              </a:buClr>
            </a:pPr>
            <a:r>
              <a:rPr lang="en-US" dirty="0" smtClean="0">
                <a:solidFill>
                  <a:srgbClr val="05294A"/>
                </a:solidFill>
              </a:rPr>
              <a:t>Increases proposed for only top </a:t>
            </a:r>
            <a:r>
              <a:rPr lang="en-US" smtClean="0">
                <a:solidFill>
                  <a:srgbClr val="05294A"/>
                </a:solidFill>
              </a:rPr>
              <a:t>three Tiers</a:t>
            </a:r>
            <a:endParaRPr lang="en-US" dirty="0">
              <a:solidFill>
                <a:srgbClr val="0529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Presentation Prepared by: Katie Ruark</a:t>
            </a:r>
          </a:p>
          <a:p>
            <a:pPr marL="0" indent="0" algn="ctr">
              <a:buNone/>
            </a:pPr>
            <a:r>
              <a:rPr lang="en-US" dirty="0" smtClean="0"/>
              <a:t>Conservation Manager</a:t>
            </a:r>
          </a:p>
          <a:p>
            <a:pPr marL="0" indent="0" algn="ctr">
              <a:buNone/>
            </a:pPr>
            <a:r>
              <a:rPr lang="en-US" dirty="0" smtClean="0"/>
              <a:t>Coachella Valley Water District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kruark@cvwd.org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1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1"/>
            <a:ext cx="8686801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On April 1, Governor Brown issued Executive Order directing State Water Resources Control Board to impose mandatory statewide 25% reduction in urban water use through February 28, 2016</a:t>
            </a:r>
          </a:p>
          <a:p>
            <a:r>
              <a:rPr lang="en-US" dirty="0" smtClean="0"/>
              <a:t>Required revisions of the Landscape Ordinance</a:t>
            </a:r>
          </a:p>
          <a:p>
            <a:pPr lvl="1"/>
            <a:r>
              <a:rPr lang="en-US" b="1" i="1" dirty="0" smtClean="0"/>
              <a:t>Must be adopted by December… </a:t>
            </a:r>
          </a:p>
          <a:p>
            <a:pPr lvl="1"/>
            <a:r>
              <a:rPr lang="en-US" b="1" i="1" dirty="0" smtClean="0"/>
              <a:t>Or February </a:t>
            </a:r>
            <a:r>
              <a:rPr lang="en-US" sz="2800" b="1" i="1" dirty="0"/>
              <a:t>1</a:t>
            </a:r>
            <a:r>
              <a:rPr lang="en-US" b="1" i="1" dirty="0"/>
              <a:t>, 2016 </a:t>
            </a:r>
            <a:r>
              <a:rPr lang="en-US" b="1" i="1" dirty="0" smtClean="0"/>
              <a:t>if adopting a regional ordinance</a:t>
            </a:r>
          </a:p>
          <a:p>
            <a:endParaRPr lang="en-US" sz="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Governor’s Drought Actions - 2015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3200400" cy="2149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CVWD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Staff has worked to revise the ordinance to ensure we align with the State ordinance.</a:t>
            </a:r>
          </a:p>
          <a:p>
            <a:r>
              <a:rPr lang="en-US" sz="3200" dirty="0" smtClean="0"/>
              <a:t>Many changes were not necessary as we were already more stringent in some areas.</a:t>
            </a:r>
          </a:p>
          <a:p>
            <a:r>
              <a:rPr lang="en-US" sz="3200" dirty="0" smtClean="0"/>
              <a:t>CVWD Board Agenda - November 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 to the Ordinance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Applicability:</a:t>
            </a:r>
          </a:p>
          <a:p>
            <a:pPr lvl="1"/>
            <a:r>
              <a:rPr lang="en-US" sz="2800" dirty="0" smtClean="0"/>
              <a:t>Previously the ordinance and plan check applied to landscapes greater than 5,000 square feet.</a:t>
            </a:r>
          </a:p>
          <a:p>
            <a:pPr marL="393192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Now it applies to landscapes greater than 2,500 square feet.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 to the Ordinance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Evapotranspiration Adjustment Factor (How we calculated the Maximum Applied Water Allowance):</a:t>
            </a:r>
          </a:p>
          <a:p>
            <a:pPr lvl="1"/>
            <a:r>
              <a:rPr lang="en-US" sz="3200" dirty="0" smtClean="0"/>
              <a:t>Previously, the ordinance required an ET Adjustment Factor of 0.5.</a:t>
            </a:r>
          </a:p>
          <a:p>
            <a:pPr marL="393192" lvl="1" indent="0">
              <a:buNone/>
            </a:pPr>
            <a:endParaRPr lang="en-US" sz="3200" dirty="0" smtClean="0"/>
          </a:p>
          <a:p>
            <a:pPr lvl="1"/>
            <a:r>
              <a:rPr lang="en-US" sz="3200" dirty="0" smtClean="0"/>
              <a:t>Now, it requires an ET Adjustment Factor of 0.45.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 to the Ordinance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Irrigation Efficiency Rates:</a:t>
            </a:r>
          </a:p>
          <a:p>
            <a:pPr lvl="1"/>
            <a:r>
              <a:rPr lang="en-US" sz="2800" dirty="0" smtClean="0"/>
              <a:t>Previously, 75% efficient for spray irrigation and 81% efficient for drip irrigation</a:t>
            </a:r>
          </a:p>
          <a:p>
            <a:pPr marL="393192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Now, </a:t>
            </a:r>
            <a:r>
              <a:rPr lang="en-US" sz="2800" dirty="0"/>
              <a:t>75% efficient for spray irrigation and </a:t>
            </a:r>
            <a:r>
              <a:rPr lang="en-US" sz="2800" dirty="0" smtClean="0"/>
              <a:t>90% </a:t>
            </a:r>
            <a:r>
              <a:rPr lang="en-US" sz="2800" dirty="0"/>
              <a:t>efficient for drip irrigation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5075274"/>
            <a:ext cx="2057400" cy="1371600"/>
          </a:xfrm>
          <a:prstGeom prst="rect">
            <a:avLst/>
          </a:prstGeom>
        </p:spPr>
      </p:pic>
      <p:pic>
        <p:nvPicPr>
          <p:cNvPr id="3074" name="Picture 2" descr="http://www.wattersgardencenter.com/wp-content/uploads/2014/12/drip-irrigatio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75274"/>
            <a:ext cx="18287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9200" y="6858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2" y="0"/>
            <a:ext cx="8875057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57E-7CA9-4E1A-8242-4DB9B1F728F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15064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3128</TotalTime>
  <Words>1171</Words>
  <Application>Microsoft Office PowerPoint</Application>
  <PresentationFormat>On-screen Show (4:3)</PresentationFormat>
  <Paragraphs>250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Constantia</vt:lpstr>
      <vt:lpstr>Lucida Sans Unicode</vt:lpstr>
      <vt:lpstr>Symbol</vt:lpstr>
      <vt:lpstr>Wingdings</vt:lpstr>
      <vt:lpstr>Wingdings 2</vt:lpstr>
      <vt:lpstr>Flow</vt:lpstr>
      <vt:lpstr>PowerPoint Presentation</vt:lpstr>
      <vt:lpstr>PowerPoint Presentation</vt:lpstr>
      <vt:lpstr>Governor’s Drought Actions - 2015</vt:lpstr>
      <vt:lpstr>CVWD Action</vt:lpstr>
      <vt:lpstr>Changes to the Ordinance</vt:lpstr>
      <vt:lpstr>Changes to the Ordinance</vt:lpstr>
      <vt:lpstr>Changes to the Ordinance</vt:lpstr>
      <vt:lpstr>PowerPoint Presentation</vt:lpstr>
      <vt:lpstr>PowerPoint Presentation</vt:lpstr>
      <vt:lpstr>PowerPoint Presentation</vt:lpstr>
      <vt:lpstr>PowerPoint Presentation</vt:lpstr>
      <vt:lpstr>Changes to the Ordinance</vt:lpstr>
      <vt:lpstr>Changes to the Ordinance</vt:lpstr>
      <vt:lpstr>Changes to the Ordinance</vt:lpstr>
      <vt:lpstr>Changes to the Ordinance</vt:lpstr>
      <vt:lpstr>Additions to the Ordinance</vt:lpstr>
      <vt:lpstr>Additions to the Ordinance</vt:lpstr>
      <vt:lpstr>Additions to the Ordinance</vt:lpstr>
      <vt:lpstr>Timeline for Ordinance Adoption</vt:lpstr>
      <vt:lpstr>Drought Response</vt:lpstr>
      <vt:lpstr>PowerPoint Presentation</vt:lpstr>
      <vt:lpstr>PowerPoint Presentation</vt:lpstr>
      <vt:lpstr>Conservation success</vt:lpstr>
      <vt:lpstr>Future Savings Potential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Management Measures   Independent Technical Panel November X, 2014</dc:title>
  <dc:creator>Ceppos, David M</dc:creator>
  <cp:lastModifiedBy>Lance Albrecht</cp:lastModifiedBy>
  <cp:revision>157</cp:revision>
  <cp:lastPrinted>2015-11-23T19:47:11Z</cp:lastPrinted>
  <dcterms:created xsi:type="dcterms:W3CDTF">2014-10-31T19:10:00Z</dcterms:created>
  <dcterms:modified xsi:type="dcterms:W3CDTF">2015-11-23T23:18:36Z</dcterms:modified>
</cp:coreProperties>
</file>